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12939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3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96cf5f00099289ce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52e3032a1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e1bcb7afa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0de17470?pid=52e3032a1&amp;color=0,55,96&amp;vtp=1&amp;bt=1&amp;bbb=1"/>
          <p:cNvSpPr/>
          <p:nvPr/>
        </p:nvSpPr>
        <p:spPr>
          <a:xfrm>
            <a:off x="502920" y="1508760"/>
            <a:ext cx="10570464" cy="4066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四、课文语法填空。</a:t>
            </a:r>
            <a:endParaRPr lang="en-US" altLang="zh-CN" sz="2200" dirty="0"/>
          </a:p>
        </p:txBody>
      </p:sp>
      <p:sp>
        <p:nvSpPr>
          <p:cNvPr id="3" name="QM_5_BD.70_1#f05d2530c?sp=1&amp;pid=00de17470&amp;color=0,55,96&amp;vtp=1&amp;bbb=1&amp;hb=1"/>
          <p:cNvSpPr/>
          <p:nvPr/>
        </p:nvSpPr>
        <p:spPr>
          <a:xfrm>
            <a:off x="502920" y="1963401"/>
            <a:ext cx="10570464" cy="4364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Six-year-old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Canadian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schoolboy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Ryan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（develop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African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Ryan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（earn）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Africa.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（clean）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gardening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target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of$70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（tell）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that$70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wasn't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classmates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persuaded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（they）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Ryan's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public.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Ryan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the$2,000,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primary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Uganda.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grateful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（real）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Ryan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encourage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（inspire）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Today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800,000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across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Africa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life-changing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water.</a:t>
            </a:r>
            <a:endParaRPr lang="en-US" altLang="zh-CN" dirty="0"/>
          </a:p>
        </p:txBody>
      </p:sp>
      <p:sp>
        <p:nvSpPr>
          <p:cNvPr id="4" name="QM_5_AN.71_1#f05d2530c.blank?pid=00de17470&amp;color=0,55,96&amp;vpa=35&amp;vtp=1&amp;bbb=1"/>
          <p:cNvSpPr/>
          <p:nvPr/>
        </p:nvSpPr>
        <p:spPr>
          <a:xfrm>
            <a:off x="8733885" y="1916030"/>
            <a:ext cx="11826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developing</a:t>
            </a:r>
            <a:endParaRPr lang="en-US" altLang="zh-CN" dirty="0"/>
          </a:p>
        </p:txBody>
      </p:sp>
      <p:sp>
        <p:nvSpPr>
          <p:cNvPr id="5" name="QM_5_AN.72_1#f05d2530c.blank?pid=00de17470&amp;color=0,55,96&amp;vpa=36&amp;vtp=1&amp;bbb=1"/>
          <p:cNvSpPr/>
          <p:nvPr/>
        </p:nvSpPr>
        <p:spPr>
          <a:xfrm>
            <a:off x="7557420" y="2297030"/>
            <a:ext cx="8524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endParaRPr lang="en-US" altLang="zh-CN" dirty="0"/>
          </a:p>
        </p:txBody>
      </p:sp>
      <p:sp>
        <p:nvSpPr>
          <p:cNvPr id="6" name="QM_5_AN.73_1#f05d2530c.blank?pid=00de17470&amp;color=0,55,96&amp;vpa=37&amp;vtp=1&amp;bbb=1"/>
          <p:cNvSpPr/>
          <p:nvPr/>
        </p:nvSpPr>
        <p:spPr>
          <a:xfrm>
            <a:off x="4648676" y="2665330"/>
            <a:ext cx="8651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cleaned</a:t>
            </a:r>
            <a:endParaRPr lang="en-US" altLang="zh-CN" dirty="0"/>
          </a:p>
        </p:txBody>
      </p:sp>
      <p:sp>
        <p:nvSpPr>
          <p:cNvPr id="7" name="QM_5_AN.74_1#f05d2530c.blank?pid=00de17470&amp;color=0,55,96&amp;vpa=38&amp;vtp=1&amp;bbb=1"/>
          <p:cNvSpPr/>
          <p:nvPr/>
        </p:nvSpPr>
        <p:spPr>
          <a:xfrm>
            <a:off x="6720998" y="3033630"/>
            <a:ext cx="9921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endParaRPr lang="en-US" altLang="zh-CN" dirty="0"/>
          </a:p>
        </p:txBody>
      </p:sp>
      <p:sp>
        <p:nvSpPr>
          <p:cNvPr id="8" name="QM_5_AN.75_1#f05d2530c.blank?pid=00de17470&amp;color=0,55,96&amp;vpa=39&amp;vtp=1&amp;bbb=1"/>
          <p:cNvSpPr/>
          <p:nvPr/>
        </p:nvSpPr>
        <p:spPr>
          <a:xfrm>
            <a:off x="679926" y="3770230"/>
            <a:ext cx="6238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endParaRPr lang="en-US" altLang="zh-CN" dirty="0"/>
          </a:p>
        </p:txBody>
      </p:sp>
      <p:sp>
        <p:nvSpPr>
          <p:cNvPr id="9" name="QM_5_AN.76_1#f05d2530c.blank?pid=00de17470&amp;color=0,55,96&amp;vpa=40&amp;vtp=1&amp;bbb=1"/>
          <p:cNvSpPr/>
          <p:nvPr/>
        </p:nvSpPr>
        <p:spPr>
          <a:xfrm>
            <a:off x="4729067" y="3770230"/>
            <a:ext cx="446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10" name="QM_5_AN.77_1#f05d2530c.blank?pid=00de17470&amp;color=0,55,96&amp;vpa=41&amp;vtp=1&amp;bbb=1"/>
          <p:cNvSpPr/>
          <p:nvPr/>
        </p:nvSpPr>
        <p:spPr>
          <a:xfrm>
            <a:off x="8074882" y="4138530"/>
            <a:ext cx="7254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11" name="QM_5_AN.78_1#f05d2530c.blank?pid=00de17470&amp;color=0,55,96&amp;vpa=42&amp;vtp=1&amp;bbb=1"/>
          <p:cNvSpPr/>
          <p:nvPr/>
        </p:nvSpPr>
        <p:spPr>
          <a:xfrm>
            <a:off x="8204675" y="4506830"/>
            <a:ext cx="3444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2" name="QM_5_AN.79_1#f05d2530c.blank?pid=00de17470&amp;color=0,55,96&amp;vpa=43&amp;vtp=1&amp;bbb=1"/>
          <p:cNvSpPr/>
          <p:nvPr/>
        </p:nvSpPr>
        <p:spPr>
          <a:xfrm>
            <a:off x="1600676" y="4862430"/>
            <a:ext cx="6873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endParaRPr lang="en-US" altLang="zh-CN" dirty="0"/>
          </a:p>
        </p:txBody>
      </p:sp>
      <p:sp>
        <p:nvSpPr>
          <p:cNvPr id="13" name="QM_5_AN.80_1#f05d2530c.blank?pid=00de17470&amp;color=0,55,96&amp;vpa=44&amp;vtp=1&amp;bbb=1"/>
          <p:cNvSpPr/>
          <p:nvPr/>
        </p:nvSpPr>
        <p:spPr>
          <a:xfrm>
            <a:off x="4635976" y="5230730"/>
            <a:ext cx="9032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1_1#777d1cb6b?pid=f05d2530c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3" name="QB_6_AN.82_1#777d1cb6b.blank?pid=f05d2530c&amp;color=0,55,96&amp;vpa=45&amp;vtp=1&amp;bbb=1"/>
          <p:cNvSpPr/>
          <p:nvPr/>
        </p:nvSpPr>
        <p:spPr>
          <a:xfrm>
            <a:off x="692626" y="1444625"/>
            <a:ext cx="1182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developing</a:t>
            </a:r>
            <a:endParaRPr lang="en-US" altLang="zh-CN" dirty="0"/>
          </a:p>
        </p:txBody>
      </p:sp>
      <p:sp>
        <p:nvSpPr>
          <p:cNvPr id="4" name="QB_6_AS.83_1#777d1cb6b?pid=f05d2530c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country为固定短语，意为“发展中国家”。developing为现在分词作定语。</a:t>
            </a:r>
            <a:endParaRPr lang="en-US" altLang="zh-CN" sz="1800" dirty="0"/>
          </a:p>
        </p:txBody>
      </p:sp>
      <p:sp>
        <p:nvSpPr>
          <p:cNvPr id="5" name="QB_6_BD.84_1#f0cf08a7c?pid=f05d2530c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6" name="QB_6_AN.85_1#f0cf08a7c.blank?pid=f05d2530c&amp;color=0,55,96&amp;vpa=46&amp;vtp=1&amp;bbb=1"/>
          <p:cNvSpPr/>
          <p:nvPr/>
        </p:nvSpPr>
        <p:spPr>
          <a:xfrm>
            <a:off x="679926" y="2262568"/>
            <a:ext cx="8524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endParaRPr lang="en-US" altLang="zh-CN" dirty="0"/>
          </a:p>
        </p:txBody>
      </p:sp>
      <p:sp>
        <p:nvSpPr>
          <p:cNvPr id="7" name="QB_6_AS.86_1#f0cf08a7c?pid=f05d2530c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sth为固定搭配，意为“决定做某事”。</a:t>
            </a:r>
            <a:endParaRPr lang="en-US" altLang="zh-CN" sz="1800" dirty="0"/>
          </a:p>
        </p:txBody>
      </p:sp>
      <p:sp>
        <p:nvSpPr>
          <p:cNvPr id="8" name="QB_6_BD.87_1#98570d49f?pid=f05d2530c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9" name="QB_6_AN.88_1#98570d49f.blank?pid=f05d2530c&amp;color=0,55,96&amp;vpa=47&amp;vtp=1&amp;bbb=1"/>
          <p:cNvSpPr/>
          <p:nvPr/>
        </p:nvSpPr>
        <p:spPr>
          <a:xfrm>
            <a:off x="679926" y="3074098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cleaned</a:t>
            </a:r>
            <a:endParaRPr lang="en-US" altLang="zh-CN" dirty="0"/>
          </a:p>
        </p:txBody>
      </p:sp>
      <p:sp>
        <p:nvSpPr>
          <p:cNvPr id="10" name="QB_6_AS.89_1#98570d49f?pid=f05d2530c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设空处与and后的did并列作谓语，时态要与did保持一致，应用一般过去时。</a:t>
            </a:r>
            <a:endParaRPr lang="en-US" altLang="zh-CN" sz="1800" dirty="0"/>
          </a:p>
        </p:txBody>
      </p:sp>
      <p:sp>
        <p:nvSpPr>
          <p:cNvPr id="11" name="QB_6_BD.90_1#ea2edff9f?pid=f05d2530c&amp;color=0,55,96&amp;vtp=1&amp;bbb=1"/>
          <p:cNvSpPr/>
          <p:nvPr/>
        </p:nvSpPr>
        <p:spPr>
          <a:xfrm>
            <a:off x="502920" y="393706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12" name="QB_6_AN.91_1#ea2edff9f.blank?pid=f05d2530c&amp;color=0,55,96&amp;vpa=48&amp;vtp=1&amp;bbb=1"/>
          <p:cNvSpPr/>
          <p:nvPr/>
        </p:nvSpPr>
        <p:spPr>
          <a:xfrm>
            <a:off x="667226" y="3885628"/>
            <a:ext cx="992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endParaRPr lang="en-US" altLang="zh-CN" dirty="0"/>
          </a:p>
        </p:txBody>
      </p:sp>
      <p:sp>
        <p:nvSpPr>
          <p:cNvPr id="13" name="QB_6_AS.92_1#ea2edff9f?pid=f05d2530c&amp;color=0,55,96&amp;vtp=1&amp;bbb=1&amp;hb=1"/>
          <p:cNvSpPr/>
          <p:nvPr/>
        </p:nvSpPr>
        <p:spPr>
          <a:xfrm>
            <a:off x="502920" y="434784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此处描述过去发生的事情，应用一般过去时，且根据语境可知，tell和he之间为被动关系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，应用被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动语态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14" name="QB_6_BD.93_1#ce81d8447?pid=f05d2530c&amp;color=0,55,96&amp;vtp=1&amp;bbb=1"/>
          <p:cNvSpPr/>
          <p:nvPr/>
        </p:nvSpPr>
        <p:spPr>
          <a:xfrm>
            <a:off x="502920" y="517531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15" name="QB_6_AN.94_1#ce81d8447.blank?pid=f05d2530c&amp;color=0,55,96&amp;vpa=49&amp;vtp=1&amp;bbb=1"/>
          <p:cNvSpPr/>
          <p:nvPr/>
        </p:nvSpPr>
        <p:spPr>
          <a:xfrm>
            <a:off x="679926" y="5123878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endParaRPr lang="en-US" altLang="zh-CN" dirty="0"/>
          </a:p>
        </p:txBody>
      </p:sp>
      <p:sp>
        <p:nvSpPr>
          <p:cNvPr id="16" name="QB_6_AS.95_1#ce81d8447?pid=f05d2530c&amp;color=0,55,96&amp;vtp=1&amp;bbb=1"/>
          <p:cNvSpPr/>
          <p:nvPr/>
        </p:nvSpPr>
        <p:spPr>
          <a:xfrm>
            <a:off x="502920" y="558107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设空处作动词persuaded的宾语，应用宾格them。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6_1#0507ee2ce?pid=f05d2530c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1800" dirty="0"/>
          </a:p>
        </p:txBody>
      </p:sp>
      <p:sp>
        <p:nvSpPr>
          <p:cNvPr id="3" name="QB_6_AN.97_1#0507ee2ce.blank?pid=f05d2530c&amp;color=0,55,96&amp;vpa=50&amp;vtp=1&amp;bbb=1"/>
          <p:cNvSpPr/>
          <p:nvPr/>
        </p:nvSpPr>
        <p:spPr>
          <a:xfrm>
            <a:off x="654526" y="145732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4" name="QB_6_AS.98_1#0507ee2ce?pid=f05d2530c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time为固定短语，意为“同时”。</a:t>
            </a:r>
            <a:endParaRPr lang="en-US" altLang="zh-CN" sz="1800" dirty="0"/>
          </a:p>
        </p:txBody>
      </p:sp>
      <p:sp>
        <p:nvSpPr>
          <p:cNvPr id="5" name="QB_6_BD.99_1#ed15263c6?pid=f05d2530c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6" name="QB_6_AN.100_1#ed15263c6.blank?pid=f05d2530c&amp;color=0,55,96&amp;vpa=51&amp;vtp=1&amp;bbb=1"/>
          <p:cNvSpPr/>
          <p:nvPr/>
        </p:nvSpPr>
        <p:spPr>
          <a:xfrm>
            <a:off x="692626" y="2262568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7" name="QB_6_AS.101_1#ed15263c6?pid=f05d2530c&amp;color=0,55,96&amp;vtp=1&amp;bbb=1&amp;hb=1"/>
          <p:cNvSpPr/>
          <p:nvPr/>
        </p:nvSpPr>
        <p:spPr>
          <a:xfrm>
            <a:off x="502920" y="27247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此处为“介词+关系代词”引导的非限制性定语从句，先行词为the$2,000，指物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，关系代词应用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B_6_BD.102_1#9e4365ba7?pid=f05d2530c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6_AN.103_1#9e4365ba7.blank?pid=f05d2530c&amp;color=0,55,96&amp;vpa=52&amp;vtp=1&amp;bbb=1"/>
          <p:cNvSpPr/>
          <p:nvPr/>
        </p:nvSpPr>
        <p:spPr>
          <a:xfrm>
            <a:off x="654526" y="3500818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0" name="QB_6_AS.104_1#9e4365ba7?pid=f05d2530c&amp;color=0,55,96&amp;vtp=1&amp;bbb=1"/>
          <p:cNvSpPr/>
          <p:nvPr/>
        </p:nvSpPr>
        <p:spPr>
          <a:xfrm>
            <a:off x="502920" y="39580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grateful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sb为固定搭配，意为“感激某人”。</a:t>
            </a:r>
            <a:endParaRPr lang="en-US" altLang="zh-CN" sz="1800" dirty="0"/>
          </a:p>
        </p:txBody>
      </p:sp>
      <p:sp>
        <p:nvSpPr>
          <p:cNvPr id="11" name="QB_6_BD.105_1#02580eaad?pid=f05d2530c&amp;color=0,55,96&amp;vtp=1&amp;bbb=1"/>
          <p:cNvSpPr/>
          <p:nvPr/>
        </p:nvSpPr>
        <p:spPr>
          <a:xfrm>
            <a:off x="502920" y="43637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12" name="QB_6_AN.106_1#02580eaad.blank?pid=f05d2530c&amp;color=0,55,96&amp;vpa=53&amp;vtp=1&amp;bbb=1"/>
          <p:cNvSpPr/>
          <p:nvPr/>
        </p:nvSpPr>
        <p:spPr>
          <a:xfrm>
            <a:off x="654526" y="4299648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endParaRPr lang="en-US" altLang="zh-CN" dirty="0"/>
          </a:p>
        </p:txBody>
      </p:sp>
      <p:sp>
        <p:nvSpPr>
          <p:cNvPr id="13" name="QB_6_AS.107_1#02580eaad?pid=f05d2530c&amp;color=0,55,96&amp;vtp=1&amp;bbb=1"/>
          <p:cNvSpPr/>
          <p:nvPr/>
        </p:nvSpPr>
        <p:spPr>
          <a:xfrm>
            <a:off x="502920" y="476954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设空处在句中作状语，应用副词形式。</a:t>
            </a:r>
            <a:endParaRPr lang="en-US" altLang="zh-CN" sz="1800" dirty="0"/>
          </a:p>
        </p:txBody>
      </p:sp>
      <p:sp>
        <p:nvSpPr>
          <p:cNvPr id="14" name="QB_6_BD.108_1#851793d0e?pid=f05d2530c&amp;color=0,55,96&amp;vtp=1&amp;bbb=1"/>
          <p:cNvSpPr/>
          <p:nvPr/>
        </p:nvSpPr>
        <p:spPr>
          <a:xfrm>
            <a:off x="502920" y="517531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15" name="QB_6_AN.109_1#851793d0e.blank?pid=f05d2530c&amp;color=0,55,96&amp;vpa=54&amp;vtp=1&amp;bbb=1"/>
          <p:cNvSpPr/>
          <p:nvPr/>
        </p:nvSpPr>
        <p:spPr>
          <a:xfrm>
            <a:off x="768826" y="5111178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inspired</a:t>
            </a:r>
            <a:endParaRPr lang="en-US" altLang="zh-CN" dirty="0"/>
          </a:p>
        </p:txBody>
      </p:sp>
      <p:sp>
        <p:nvSpPr>
          <p:cNvPr id="16" name="QB_6_AS.110_1#851793d0e?pid=f05d2530c&amp;color=0,55,96&amp;vtp=1&amp;bbb=1"/>
          <p:cNvSpPr/>
          <p:nvPr/>
        </p:nvSpPr>
        <p:spPr>
          <a:xfrm>
            <a:off x="502920" y="558107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设空处作定语，修饰people，应用-ed形式的形容词，故填inspired。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1_1#3c6e83949?pid=e1bcb7afa&amp;color=0,55,96&amp;vtp=1&amp;bt=1&amp;bbb=1&amp;h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[浙江G5联盟2024高一期中]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2019,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previously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involved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Restless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Sierra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Brains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encouraged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LivesⅡ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ambition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field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eagerly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seized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Fortunately,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interview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Kurubonla,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remote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northern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Sierra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Leone.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assignment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limited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access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communication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networks.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mindset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journey,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push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boundaries.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111_2#3c6e83949?pid=e1bcb7afa&amp;color=0,55,96&amp;mp=1&amp;vtp=1&amp;bt=1&amp;bbb=1&amp;hb=1"/>
          <p:cNvSpPr/>
          <p:nvPr/>
        </p:nvSpPr>
        <p:spPr>
          <a:xfrm>
            <a:off x="502920" y="150876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extended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language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barriers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differences;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isolation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peers.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refused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myself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duties,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leaders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members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identify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healthcare,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education,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infrastructure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（基础设施）.Additionally,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workshops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courses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knowledge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witnessed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collective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Healthcare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facilities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quality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improvement.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mine;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testament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cooperative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spirit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commitment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entire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community.</a:t>
            </a:r>
            <a:endParaRPr lang="en-US" altLang="zh-CN" dirty="0"/>
          </a:p>
        </p:txBody>
      </p:sp>
      <p:sp>
        <p:nvSpPr>
          <p:cNvPr id="3" name="QM_4_EX.112_1#3c6e83949?pid=e1bcb7afa&amp;color=0,55,96&amp;vtp=1&amp;bbb=1"/>
          <p:cNvSpPr/>
          <p:nvPr/>
        </p:nvSpPr>
        <p:spPr>
          <a:xfrm>
            <a:off x="502920" y="56299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文章主要讲述了作者参加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拯救生命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Ⅱ”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这个项目的过程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3_1#16a4b45f3?pid=3c6e8394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author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paragraphs?(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14_1#16a4b45f3.bracket?pid=3c6e83949&amp;color=0,55,96&amp;vpa=55&amp;vtp=1"/>
          <p:cNvSpPr/>
          <p:nvPr/>
        </p:nvSpPr>
        <p:spPr>
          <a:xfrm>
            <a:off x="7474425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115_1#16a4b45f3.choices?pid=3c6e83949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unwilling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Sierra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Leone.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assignment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Kurubonla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“Saving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LivesⅡ”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promise.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immediately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Kurubonla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awarded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role.</a:t>
            </a:r>
            <a:endParaRPr lang="en-US" altLang="zh-CN" sz="1800" dirty="0"/>
          </a:p>
        </p:txBody>
      </p:sp>
      <p:sp>
        <p:nvSpPr>
          <p:cNvPr id="5" name="QC_5_AS.116_1#16a4b45f3?pid=3c6e83949&amp;color=0,55,96&amp;vtp=1&amp;bbb=1&amp;hb=1"/>
          <p:cNvSpPr/>
          <p:nvPr/>
        </p:nvSpPr>
        <p:spPr>
          <a:xfrm>
            <a:off x="502920" y="3564255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细节理解题。根据第一段中的“Seeing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ambition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eagerly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seized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，作者认为这是他实现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在医学领域工作梦想的机会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，因此他申请参加了“拯救生命Ⅱ”项目。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17_1#502b01905?pid=3c6e8394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18_1#502b01905.bracket?pid=3c6e83949&amp;color=0,55,96&amp;vpa=56&amp;vtp=1"/>
          <p:cNvSpPr/>
          <p:nvPr/>
        </p:nvSpPr>
        <p:spPr>
          <a:xfrm>
            <a:off x="46296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119_1#502b01905.choices?pid=3c6e83949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author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assisted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author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language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barriers.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author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author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courses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leaders.</a:t>
            </a:r>
            <a:endParaRPr lang="en-US" altLang="zh-CN" sz="1800" dirty="0"/>
          </a:p>
        </p:txBody>
      </p:sp>
      <p:sp>
        <p:nvSpPr>
          <p:cNvPr id="5" name="QC_5_AS.120_1#502b01905?pid=3c6e83949&amp;color=0,55,96&amp;vtp=1&amp;bbb=1&amp;hb=1"/>
          <p:cNvSpPr/>
          <p:nvPr/>
        </p:nvSpPr>
        <p:spPr>
          <a:xfrm>
            <a:off x="502920" y="356425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推理判断题。根据第三段中的“However,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myself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duties,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members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identify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pressing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needs.”可推知，作者不畏惧挑战，全身心地投入工作。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21_1#0634bdf95?pid=3c6e8394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describes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author's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personality?(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22_1#0634bdf95.bracket?pid=3c6e83949&amp;color=0,55,96&amp;vpa=57&amp;vtp=1"/>
          <p:cNvSpPr/>
          <p:nvPr/>
        </p:nvSpPr>
        <p:spPr>
          <a:xfrm>
            <a:off x="7071200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123_1#0634bdf95.choices?pid=3c6e83949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A.Devoted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stubborn.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.Determined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passionate.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.Confident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cautious.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.Motivated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moody.</a:t>
            </a:r>
            <a:endParaRPr lang="en-US" altLang="zh-CN" sz="1800" dirty="0"/>
          </a:p>
        </p:txBody>
      </p:sp>
      <p:sp>
        <p:nvSpPr>
          <p:cNvPr id="5" name="QC_5_AS.124_1#0634bdf95?pid=3c6e83949&amp;color=0,55,96&amp;vtp=1&amp;bbb=1&amp;hb=1"/>
          <p:cNvSpPr/>
          <p:nvPr/>
        </p:nvSpPr>
        <p:spPr>
          <a:xfrm>
            <a:off x="502920" y="273304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推理判断题。根据第二段中的“At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mindset,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journey,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push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boundaries.”可推知，作者有坚定的信念和热情。</a:t>
            </a:r>
            <a:endParaRPr lang="en-US" altLang="zh-CN" dirty="0"/>
          </a:p>
        </p:txBody>
      </p:sp>
      <p:sp>
        <p:nvSpPr>
          <p:cNvPr id="6" name="QC_5_BD.125_1#4bac6713d?pid=3c6e83949&amp;color=0,55,96&amp;vtp=1&amp;bbb=1"/>
          <p:cNvSpPr/>
          <p:nvPr/>
        </p:nvSpPr>
        <p:spPr>
          <a:xfrm>
            <a:off x="502920" y="39726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5_AN.126_1#4bac6713d.bracket?pid=3c6e83949&amp;color=0,55,96&amp;vpa=58&amp;vtp=1"/>
          <p:cNvSpPr/>
          <p:nvPr/>
        </p:nvSpPr>
        <p:spPr>
          <a:xfrm>
            <a:off x="4299426" y="395928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8" name="QC_5_BD.127_1#4bac6713d.choices?pid=3c6e83949&amp;color=0,55,96&amp;vtp=1&amp;bbb=1"/>
          <p:cNvSpPr/>
          <p:nvPr/>
        </p:nvSpPr>
        <p:spPr>
          <a:xfrm>
            <a:off x="502920" y="438340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author's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volunteering.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.Language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.Collective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.Volunteers'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remote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communities.</a:t>
            </a:r>
            <a:endParaRPr lang="en-US" altLang="zh-CN" sz="1800" dirty="0"/>
          </a:p>
        </p:txBody>
      </p:sp>
      <p:sp>
        <p:nvSpPr>
          <p:cNvPr id="9" name="QC_5_AS.128_1#4bac6713d?pid=3c6e83949&amp;color=0,55,96&amp;vtp=1&amp;bbb=1&amp;hb=1"/>
          <p:cNvSpPr/>
          <p:nvPr/>
        </p:nvSpPr>
        <p:spPr>
          <a:xfrm>
            <a:off x="502920" y="5203190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主旨大意题。通读全文可知，文章主要讲述作者从申请参加“拯救生命Ⅱ”这个项目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，到一开始遇到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困难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，再到克服困难，最后体验成长的过程。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53d906b65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2</a:t>
            </a:r>
            <a:endParaRPr lang="en-US" altLang="zh-CN" sz="5400" dirty="0"/>
          </a:p>
        </p:txBody>
      </p:sp>
      <p:sp>
        <p:nvSpPr>
          <p:cNvPr id="3" name="C_1_BD#53d906b65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Making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difference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3f609f8b.fixed?pid=53d906b65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03f609f8b.fixed?pid=53d906b65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5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Starting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out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7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Understanding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b126343a?pid=52e3032a1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129b6f7cc?pid=bb126343a&amp;color=0,55,96&amp;vtp=1&amp;bbb=1"/>
          <p:cNvSpPr/>
          <p:nvPr/>
        </p:nvSpPr>
        <p:spPr>
          <a:xfrm>
            <a:off x="502920" y="2008625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（贡献）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expressed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（宽慰）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investigation.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（有效的）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action.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（挣）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enjoyed.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（捐献）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Cross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course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solid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（基础）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basics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computing.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specialist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professional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（洞察力）.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（现实）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（短缺）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（回收利用）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decrease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waste.</a:t>
            </a:r>
            <a:endParaRPr lang="en-US" altLang="zh-CN" sz="1800" dirty="0"/>
          </a:p>
        </p:txBody>
      </p:sp>
      <p:sp>
        <p:nvSpPr>
          <p:cNvPr id="4" name="QB_5_AN.2_1#129b6f7cc.blank?pid=bb126343a&amp;color=0,55,96&amp;vpa=1&amp;vtp=1&amp;bbb=1"/>
          <p:cNvSpPr/>
          <p:nvPr/>
        </p:nvSpPr>
        <p:spPr>
          <a:xfrm>
            <a:off x="3118326" y="1978145"/>
            <a:ext cx="1182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ontribution</a:t>
            </a:r>
            <a:endParaRPr lang="en-US" altLang="zh-CN" dirty="0"/>
          </a:p>
        </p:txBody>
      </p:sp>
      <p:sp>
        <p:nvSpPr>
          <p:cNvPr id="6" name="QB_5_AN.4_1#129b6f7cc.blank?pid=bb126343a&amp;color=0,55,96&amp;vpa=2&amp;vtp=1&amp;bbb=1"/>
          <p:cNvSpPr/>
          <p:nvPr/>
        </p:nvSpPr>
        <p:spPr>
          <a:xfrm>
            <a:off x="2203926" y="2397245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elief</a:t>
            </a:r>
            <a:endParaRPr lang="en-US" altLang="zh-CN" dirty="0"/>
          </a:p>
        </p:txBody>
      </p:sp>
      <p:sp>
        <p:nvSpPr>
          <p:cNvPr id="8" name="QB_5_AN.6_1#129b6f7cc.blank?pid=bb126343a&amp;color=0,55,96&amp;vpa=3&amp;vtp=1&amp;bbb=1"/>
          <p:cNvSpPr/>
          <p:nvPr/>
        </p:nvSpPr>
        <p:spPr>
          <a:xfrm>
            <a:off x="3674713" y="2816345"/>
            <a:ext cx="8610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ffective</a:t>
            </a:r>
            <a:endParaRPr lang="en-US" altLang="zh-CN" dirty="0"/>
          </a:p>
        </p:txBody>
      </p:sp>
      <p:sp>
        <p:nvSpPr>
          <p:cNvPr id="10" name="QB_5_AN.8_1#129b6f7cc.blank?pid=bb126343a&amp;color=0,55,96&amp;vpa=4&amp;vtp=1&amp;bbb=1"/>
          <p:cNvSpPr/>
          <p:nvPr/>
        </p:nvSpPr>
        <p:spPr>
          <a:xfrm>
            <a:off x="3651726" y="3235445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arn</a:t>
            </a:r>
            <a:endParaRPr lang="en-US" altLang="zh-CN" dirty="0"/>
          </a:p>
        </p:txBody>
      </p:sp>
      <p:sp>
        <p:nvSpPr>
          <p:cNvPr id="12" name="QB_5_AN.10_1#129b6f7cc.blank?pid=bb126343a&amp;color=0,55,96&amp;vpa=5&amp;vtp=1&amp;bbb=1"/>
          <p:cNvSpPr/>
          <p:nvPr/>
        </p:nvSpPr>
        <p:spPr>
          <a:xfrm>
            <a:off x="2191226" y="365454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onate</a:t>
            </a:r>
            <a:endParaRPr lang="en-US" altLang="zh-CN" dirty="0"/>
          </a:p>
        </p:txBody>
      </p:sp>
      <p:sp>
        <p:nvSpPr>
          <p:cNvPr id="14" name="QB_5_AN.12_1#129b6f7cc.blank?pid=bb126343a&amp;color=0,55,96&amp;vpa=6&amp;vtp=1&amp;bbb=1"/>
          <p:cNvSpPr/>
          <p:nvPr/>
        </p:nvSpPr>
        <p:spPr>
          <a:xfrm>
            <a:off x="4172426" y="4073645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oundation</a:t>
            </a:r>
            <a:endParaRPr lang="en-US" altLang="zh-CN" dirty="0"/>
          </a:p>
        </p:txBody>
      </p:sp>
      <p:sp>
        <p:nvSpPr>
          <p:cNvPr id="16" name="QB_5_AN.14_1#129b6f7cc.blank?pid=bb126343a&amp;color=0,55,96&amp;vpa=7&amp;vtp=1&amp;bbb=1"/>
          <p:cNvSpPr/>
          <p:nvPr/>
        </p:nvSpPr>
        <p:spPr>
          <a:xfrm>
            <a:off x="6102826" y="4480045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nsight</a:t>
            </a:r>
            <a:endParaRPr lang="en-US" altLang="zh-CN" dirty="0"/>
          </a:p>
        </p:txBody>
      </p:sp>
      <p:sp>
        <p:nvSpPr>
          <p:cNvPr id="18" name="QB_5_AN.16_1#129b6f7cc.blank?pid=bb126343a&amp;color=0,55,96&amp;vpa=8&amp;vtp=1&amp;bbb=1"/>
          <p:cNvSpPr/>
          <p:nvPr/>
        </p:nvSpPr>
        <p:spPr>
          <a:xfrm>
            <a:off x="1200626" y="4899145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eality</a:t>
            </a:r>
            <a:endParaRPr lang="en-US" altLang="zh-CN" dirty="0"/>
          </a:p>
        </p:txBody>
      </p:sp>
      <p:sp>
        <p:nvSpPr>
          <p:cNvPr id="20" name="QB_5_AN.18_1#129b6f7cc.blank?pid=bb126343a&amp;color=0,55,96&amp;vpa=9&amp;vtp=1&amp;bbb=1"/>
          <p:cNvSpPr/>
          <p:nvPr/>
        </p:nvSpPr>
        <p:spPr>
          <a:xfrm>
            <a:off x="2661126" y="5318245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hortage</a:t>
            </a:r>
            <a:endParaRPr lang="en-US" altLang="zh-CN" dirty="0"/>
          </a:p>
        </p:txBody>
      </p:sp>
      <p:sp>
        <p:nvSpPr>
          <p:cNvPr id="22" name="QB_5_AN.20_1#129b6f7cc.blank?pid=bb126343a&amp;color=0,55,96&amp;vpa=10&amp;vtp=1&amp;bbb=1"/>
          <p:cNvSpPr/>
          <p:nvPr/>
        </p:nvSpPr>
        <p:spPr>
          <a:xfrm>
            <a:off x="2007838" y="571639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ecycle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  <p:bldP spid="20" grpId="0" build="p" animBg="1"/>
      <p:bldP spid="2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88fa053a?pid=52e3032a1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21_1#7c4627685?pid=988fa053a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wealth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well-being.</a:t>
            </a:r>
            <a:endParaRPr lang="en-US" altLang="zh-CN" sz="1800" dirty="0"/>
          </a:p>
        </p:txBody>
      </p:sp>
      <p:sp>
        <p:nvSpPr>
          <p:cNvPr id="4" name="QB_5_AN.22_1#7c4627685.blank?pid=988fa053a&amp;color=0,55,96&amp;vpa=11&amp;vtp=1&amp;bbb=1"/>
          <p:cNvSpPr/>
          <p:nvPr/>
        </p:nvSpPr>
        <p:spPr>
          <a:xfrm>
            <a:off x="6490175" y="196310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5" name="QB_5_AS.23_1#7c4627685?pid=988fa053a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为固定搭配，在此处意为“有助于”。</a:t>
            </a:r>
            <a:endParaRPr lang="en-US" altLang="zh-CN" sz="1800" dirty="0"/>
          </a:p>
        </p:txBody>
      </p:sp>
      <p:sp>
        <p:nvSpPr>
          <p:cNvPr id="6" name="QB_5_BD.24_1#6973359ae?pid=988fa053a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（relieve）,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returned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sound.</a:t>
            </a:r>
            <a:endParaRPr lang="en-US" altLang="zh-CN" sz="1800" dirty="0"/>
          </a:p>
        </p:txBody>
      </p:sp>
      <p:sp>
        <p:nvSpPr>
          <p:cNvPr id="7" name="QB_5_AN.25_1#6973359ae.blank?pid=988fa053a&amp;color=0,55,96&amp;vpa=12&amp;vtp=1&amp;bbb=1"/>
          <p:cNvSpPr/>
          <p:nvPr/>
        </p:nvSpPr>
        <p:spPr>
          <a:xfrm>
            <a:off x="2010188" y="2764853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relief</a:t>
            </a:r>
            <a:endParaRPr lang="en-US" altLang="zh-CN" dirty="0"/>
          </a:p>
        </p:txBody>
      </p:sp>
      <p:sp>
        <p:nvSpPr>
          <p:cNvPr id="8" name="QB_5_AS.26_1#6973359ae?pid=988fa053a&amp;color=0,55,96&amp;vtp=1&amp;bbb=1"/>
          <p:cNvSpPr/>
          <p:nvPr/>
        </p:nvSpPr>
        <p:spPr>
          <a:xfrm>
            <a:off x="502920" y="32220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relief为固定搭配，意为“令某人欣慰的是”。</a:t>
            </a:r>
            <a:endParaRPr lang="en-US" altLang="zh-CN" sz="1800" dirty="0"/>
          </a:p>
        </p:txBody>
      </p:sp>
      <p:sp>
        <p:nvSpPr>
          <p:cNvPr id="9" name="QB_5_BD.27_1#9d66dc2f3?pid=988fa053a&amp;color=0,55,96&amp;vtp=1&amp;bbb=1"/>
          <p:cNvSpPr/>
          <p:nvPr/>
        </p:nvSpPr>
        <p:spPr>
          <a:xfrm>
            <a:off x="502920" y="36278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convinced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laughter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physical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health.</a:t>
            </a:r>
            <a:endParaRPr lang="en-US" altLang="zh-CN" sz="1800" dirty="0"/>
          </a:p>
        </p:txBody>
      </p:sp>
      <p:sp>
        <p:nvSpPr>
          <p:cNvPr id="10" name="QB_5_AN.28_1#9d66dc2f3.blank?pid=988fa053a&amp;color=0,55,96&amp;vpa=13&amp;vtp=1&amp;bbb=1"/>
          <p:cNvSpPr/>
          <p:nvPr/>
        </p:nvSpPr>
        <p:spPr>
          <a:xfrm>
            <a:off x="5940711" y="3563683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endParaRPr lang="en-US" altLang="zh-CN" dirty="0"/>
          </a:p>
        </p:txBody>
      </p:sp>
      <p:sp>
        <p:nvSpPr>
          <p:cNvPr id="11" name="QB_5_AS.29_1#9d66dc2f3?pid=988fa053a&amp;color=0,55,96&amp;vtp=1&amp;bbb=1&amp;hb=1"/>
          <p:cNvSpPr/>
          <p:nvPr/>
        </p:nvSpPr>
        <p:spPr>
          <a:xfrm>
            <a:off x="502920" y="40386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句意为：我们坚信笑对我们的身心健康有积极影响。have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，意为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有影响”。</a:t>
            </a:r>
            <a:endParaRPr lang="en-US" altLang="zh-CN" dirty="0"/>
          </a:p>
        </p:txBody>
      </p:sp>
      <p:sp>
        <p:nvSpPr>
          <p:cNvPr id="12" name="QB_5_BD.30_1#39377915d?pid=988fa053a&amp;color=0,55,96&amp;vtp=1&amp;bbb=1"/>
          <p:cNvSpPr/>
          <p:nvPr/>
        </p:nvSpPr>
        <p:spPr>
          <a:xfrm>
            <a:off x="502920" y="48533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unintended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（effect）.</a:t>
            </a:r>
            <a:endParaRPr lang="en-US" altLang="zh-CN" sz="1800" dirty="0"/>
          </a:p>
        </p:txBody>
      </p:sp>
      <p:sp>
        <p:nvSpPr>
          <p:cNvPr id="13" name="QB_5_AN.31_1#39377915d.blank?pid=988fa053a&amp;color=0,55,96&amp;vpa=14&amp;vtp=1&amp;bbb=1"/>
          <p:cNvSpPr/>
          <p:nvPr/>
        </p:nvSpPr>
        <p:spPr>
          <a:xfrm>
            <a:off x="4794726" y="4801933"/>
            <a:ext cx="7721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effects</a:t>
            </a:r>
            <a:endParaRPr lang="en-US" altLang="zh-CN" dirty="0"/>
          </a:p>
        </p:txBody>
      </p:sp>
      <p:sp>
        <p:nvSpPr>
          <p:cNvPr id="14" name="QB_5_AS.32_1#39377915d?pid=988fa053a&amp;color=0,55,96&amp;vtp=1&amp;bbb=1"/>
          <p:cNvSpPr/>
          <p:nvPr/>
        </p:nvSpPr>
        <p:spPr>
          <a:xfrm>
            <a:off x="502920" y="52591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effect意为“意外后果；（药物的）副作用”，常用复数形式。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33_1#2e912a14b?sp=1&amp;pid=988fa053a&amp;color=0,55,96&amp;mp=1&amp;vtp=1&amp;bt=1&amp;bbb=1"/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2,000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omputers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across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country.</a:t>
            </a:r>
            <a:endParaRPr lang="en-US" altLang="zh-CN" sz="1800" dirty="0"/>
          </a:p>
        </p:txBody>
      </p:sp>
      <p:sp>
        <p:nvSpPr>
          <p:cNvPr id="3" name="QB_5_AN.34_1#2e912a14b.blank?pid=988fa053a&amp;color=0,55,96&amp;mp=1&amp;vpa=15&amp;vtp=1&amp;bbb=1"/>
          <p:cNvSpPr/>
          <p:nvPr/>
        </p:nvSpPr>
        <p:spPr>
          <a:xfrm>
            <a:off x="1549876" y="187966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4" name="QB_5_AS.35_1#2e912a14b?pid=988fa053a&amp;color=0,55,96&amp;vtp=1&amp;bbb=1"/>
          <p:cNvSpPr/>
          <p:nvPr/>
        </p:nvSpPr>
        <p:spPr>
          <a:xfrm>
            <a:off x="502920" y="233210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句意为：到目前为止，这家公司已经向全国不同的家庭捐赠了两千多台电脑。</a:t>
            </a:r>
            <a:endParaRPr lang="en-US" altLang="zh-CN" sz="1800" dirty="0"/>
          </a:p>
        </p:txBody>
      </p:sp>
      <p:sp>
        <p:nvSpPr>
          <p:cNvPr id="5" name="QB_5_BD.36_1#675b725c4?pid=988fa053a&amp;color=0,55,96&amp;vtp=1&amp;bbb=1&amp;hb=1"/>
          <p:cNvSpPr/>
          <p:nvPr/>
        </p:nvSpPr>
        <p:spPr>
          <a:xfrm>
            <a:off x="502920" y="2742884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（donate）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hospital,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either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email.</a:t>
            </a:r>
            <a:endParaRPr lang="en-US" altLang="zh-CN" dirty="0"/>
          </a:p>
        </p:txBody>
      </p:sp>
      <p:sp>
        <p:nvSpPr>
          <p:cNvPr id="6" name="QB_5_AN.37_1#675b725c4.blank?pid=988fa053a&amp;color=0,55,96&amp;vpa=16&amp;vtp=1&amp;bbb=1"/>
          <p:cNvSpPr/>
          <p:nvPr/>
        </p:nvSpPr>
        <p:spPr>
          <a:xfrm>
            <a:off x="3664426" y="2712404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donation</a:t>
            </a:r>
            <a:endParaRPr lang="en-US" altLang="zh-CN" dirty="0"/>
          </a:p>
        </p:txBody>
      </p:sp>
      <p:sp>
        <p:nvSpPr>
          <p:cNvPr id="7" name="QB_5_AS.38_1#675b725c4?pid=988fa053a&amp;color=0,55,96&amp;vtp=1&amp;bbb=1"/>
          <p:cNvSpPr/>
          <p:nvPr/>
        </p:nvSpPr>
        <p:spPr>
          <a:xfrm>
            <a:off x="502920" y="355765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句意为：如果你想向我们的医院捐款，请通过电话或电子邮件与我们取得联系。</a:t>
            </a:r>
            <a:endParaRPr lang="en-US" altLang="zh-CN" sz="1800" dirty="0"/>
          </a:p>
        </p:txBody>
      </p:sp>
      <p:sp>
        <p:nvSpPr>
          <p:cNvPr id="8" name="QB_5_BD.39_1#771aef477?pid=988fa053a&amp;color=0,55,96&amp;vtp=1&amp;bbb=1"/>
          <p:cNvSpPr/>
          <p:nvPr/>
        </p:nvSpPr>
        <p:spPr>
          <a:xfrm>
            <a:off x="502920" y="3963417"/>
            <a:ext cx="10699179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between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（found）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harmonious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society.</a:t>
            </a:r>
            <a:endParaRPr lang="en-US" altLang="zh-CN" sz="1800" dirty="0"/>
          </a:p>
        </p:txBody>
      </p:sp>
      <p:sp>
        <p:nvSpPr>
          <p:cNvPr id="9" name="QB_5_AN.40_1#771aef477.blank?pid=988fa053a&amp;color=0,55,96&amp;vpa=17&amp;vtp=1&amp;bbb=1"/>
          <p:cNvSpPr/>
          <p:nvPr/>
        </p:nvSpPr>
        <p:spPr>
          <a:xfrm>
            <a:off x="6293326" y="3911982"/>
            <a:ext cx="115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foundation</a:t>
            </a:r>
            <a:endParaRPr lang="en-US" altLang="zh-CN" dirty="0"/>
          </a:p>
        </p:txBody>
      </p:sp>
      <p:sp>
        <p:nvSpPr>
          <p:cNvPr id="10" name="QB_5_AS.41_1#771aef477?pid=988fa053a&amp;color=0,55,96&amp;vtp=1&amp;bbb=1"/>
          <p:cNvSpPr/>
          <p:nvPr/>
        </p:nvSpPr>
        <p:spPr>
          <a:xfrm>
            <a:off x="502920" y="436918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根据设空处前的the和空后的of可知，设空处应用名词。</a:t>
            </a:r>
            <a:endParaRPr lang="en-US" altLang="zh-CN" sz="1800" dirty="0"/>
          </a:p>
        </p:txBody>
      </p:sp>
      <p:sp>
        <p:nvSpPr>
          <p:cNvPr id="11" name="QB_5_BD.42_1#d22e013e4?pid=988fa053a&amp;color=0,55,96&amp;vtp=1&amp;bbb=1"/>
          <p:cNvSpPr/>
          <p:nvPr/>
        </p:nvSpPr>
        <p:spPr>
          <a:xfrm>
            <a:off x="502920" y="477494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article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insight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crisis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endParaRPr lang="en-US" altLang="zh-CN" sz="1800" dirty="0"/>
          </a:p>
        </p:txBody>
      </p:sp>
      <p:sp>
        <p:nvSpPr>
          <p:cNvPr id="12" name="QB_5_AN.43_1#d22e013e4.blank?pid=988fa053a&amp;color=0,55,96&amp;vpa=18&amp;vtp=1&amp;bbb=1"/>
          <p:cNvSpPr/>
          <p:nvPr/>
        </p:nvSpPr>
        <p:spPr>
          <a:xfrm>
            <a:off x="4159726" y="4723512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endParaRPr lang="en-US" altLang="zh-CN" dirty="0"/>
          </a:p>
        </p:txBody>
      </p:sp>
      <p:sp>
        <p:nvSpPr>
          <p:cNvPr id="13" name="QB_5_AS.44_1#d22e013e4?pid=988fa053a&amp;color=0,55,96&amp;vtp=1&amp;bbb=1"/>
          <p:cNvSpPr/>
          <p:nvPr/>
        </p:nvSpPr>
        <p:spPr>
          <a:xfrm>
            <a:off x="502920" y="518071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的深入了解”。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5_1#c9f401ee6?pid=988fa053a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theory,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does.</a:t>
            </a:r>
            <a:endParaRPr lang="en-US" altLang="zh-CN" sz="1800" dirty="0"/>
          </a:p>
        </p:txBody>
      </p:sp>
      <p:sp>
        <p:nvSpPr>
          <p:cNvPr id="3" name="QB_5_AN.46_1#c9f401ee6.blank?pid=988fa053a&amp;color=0,55,96&amp;mp=1&amp;vpa=19&amp;vtp=1&amp;bbb=1"/>
          <p:cNvSpPr/>
          <p:nvPr/>
        </p:nvSpPr>
        <p:spPr>
          <a:xfrm>
            <a:off x="5227923" y="145732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4" name="QB_5_AS.47_1#c9f401ee6?pid=988fa053a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reality为固定短语，意为“实际上”。</a:t>
            </a:r>
            <a:endParaRPr lang="en-US" altLang="zh-CN" sz="1800" dirty="0"/>
          </a:p>
        </p:txBody>
      </p:sp>
      <p:sp>
        <p:nvSpPr>
          <p:cNvPr id="5" name="QB_5_BD.48_1#e89dbf0b8?pid=988fa053a&amp;color=0,55,96&amp;vtp=1&amp;bbb=1&amp;hb=1"/>
          <p:cNvSpPr/>
          <p:nvPr/>
        </p:nvSpPr>
        <p:spPr>
          <a:xfrm>
            <a:off x="502920" y="231902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（earn）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expenses,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café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waiter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6" name="QB_5_AN.49_1#e89dbf0b8.blank?pid=988fa053a&amp;color=0,55,96&amp;vpa=20&amp;vtp=1&amp;bbb=1"/>
          <p:cNvSpPr/>
          <p:nvPr/>
        </p:nvSpPr>
        <p:spPr>
          <a:xfrm>
            <a:off x="768826" y="2288540"/>
            <a:ext cx="912749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</a:t>
            </a:r>
            <a:endParaRPr lang="en-US" altLang="zh-CN" dirty="0"/>
          </a:p>
        </p:txBody>
      </p:sp>
      <p:sp>
        <p:nvSpPr>
          <p:cNvPr id="7" name="QB_5_AS.50_1#e89dbf0b8?pid=988fa053a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设空处在句中作目的状语，应用不定式形式。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e0719e57?pid=52e3032a1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51_1#7149d78f7?sp=1&amp;pid=ae0719e57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1.我们的努力开始见效了。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beginning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5_AN.52_1#7149d78f7.blank?pid=ae0719e57&amp;color=0,55,96&amp;vpa=21&amp;vtp=1&amp;bbb=1"/>
          <p:cNvSpPr/>
          <p:nvPr/>
        </p:nvSpPr>
        <p:spPr>
          <a:xfrm>
            <a:off x="3387249" y="2376290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endParaRPr lang="en-US" altLang="zh-CN" dirty="0"/>
          </a:p>
        </p:txBody>
      </p:sp>
      <p:sp>
        <p:nvSpPr>
          <p:cNvPr id="5" name="QB_5_AN.53_1#7149d78f7.blank?pid=ae0719e57&amp;color=0,55,96&amp;vpa=22&amp;vtp=1&amp;bbb=1"/>
          <p:cNvSpPr/>
          <p:nvPr/>
        </p:nvSpPr>
        <p:spPr>
          <a:xfrm>
            <a:off x="4060349" y="2376290"/>
            <a:ext cx="6832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</a:t>
            </a:r>
            <a:endParaRPr lang="en-US" altLang="zh-CN" dirty="0"/>
          </a:p>
        </p:txBody>
      </p:sp>
      <p:sp>
        <p:nvSpPr>
          <p:cNvPr id="6" name="QB_5_BD.54_1#c5954ebb3?sp=1&amp;pid=ae0719e57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2.近几年来他通过和当地商人做生意谋生。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traders.</a:t>
            </a:r>
            <a:endParaRPr lang="en-US" altLang="zh-CN" sz="1800" dirty="0"/>
          </a:p>
        </p:txBody>
      </p:sp>
      <p:sp>
        <p:nvSpPr>
          <p:cNvPr id="7" name="QB_5_AN.55_1#c5954ebb3.blank?pid=ae0719e57&amp;color=0,55,96&amp;vpa=23&amp;vtp=1&amp;bbb=1"/>
          <p:cNvSpPr/>
          <p:nvPr/>
        </p:nvSpPr>
        <p:spPr>
          <a:xfrm>
            <a:off x="2432526" y="3197224"/>
            <a:ext cx="471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endParaRPr lang="en-US" altLang="zh-CN" dirty="0"/>
          </a:p>
        </p:txBody>
      </p:sp>
      <p:sp>
        <p:nvSpPr>
          <p:cNvPr id="8" name="QB_5_AN.56_1#c5954ebb3.blank?pid=ae0719e57&amp;color=0,55,96&amp;vpa=24&amp;vtp=1&amp;bbb=1"/>
          <p:cNvSpPr/>
          <p:nvPr/>
        </p:nvSpPr>
        <p:spPr>
          <a:xfrm>
            <a:off x="3029426" y="3197224"/>
            <a:ext cx="1335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earned/made</a:t>
            </a:r>
            <a:endParaRPr lang="en-US" altLang="zh-CN" dirty="0"/>
          </a:p>
        </p:txBody>
      </p:sp>
      <p:sp>
        <p:nvSpPr>
          <p:cNvPr id="9" name="QB_5_AN.57_1#c5954ebb3.blank?pid=ae0719e57&amp;color=0,55,96&amp;vpa=25&amp;vtp=1&amp;bbb=1"/>
          <p:cNvSpPr/>
          <p:nvPr/>
        </p:nvSpPr>
        <p:spPr>
          <a:xfrm>
            <a:off x="4540726" y="3197224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a/his</a:t>
            </a:r>
            <a:endParaRPr lang="en-US" altLang="zh-CN" dirty="0"/>
          </a:p>
        </p:txBody>
      </p:sp>
      <p:sp>
        <p:nvSpPr>
          <p:cNvPr id="10" name="QB_5_AN.58_1#c5954ebb3.blank?pid=ae0719e57&amp;color=0,55,96&amp;vpa=26&amp;vtp=1&amp;bbb=1"/>
          <p:cNvSpPr/>
          <p:nvPr/>
        </p:nvSpPr>
        <p:spPr>
          <a:xfrm>
            <a:off x="5290026" y="3184524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endParaRPr lang="en-US" altLang="zh-CN" dirty="0"/>
          </a:p>
        </p:txBody>
      </p:sp>
      <p:sp>
        <p:nvSpPr>
          <p:cNvPr id="11" name="QB_5_BD.59_1#c5ac65daf?sp=1&amp;pid=ae0719e57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3.然而，我们心中恐惧的大多数事情似乎从来没有真正实现过。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owever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12" name="QB_5_AN.60_1#c5ac65daf.blank?pid=ae0719e57&amp;color=0,55,96&amp;vpa=27&amp;vtp=1&amp;bbb=1"/>
          <p:cNvSpPr/>
          <p:nvPr/>
        </p:nvSpPr>
        <p:spPr>
          <a:xfrm>
            <a:off x="7795482" y="401701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endParaRPr lang="en-US" altLang="zh-CN" dirty="0"/>
          </a:p>
        </p:txBody>
      </p:sp>
      <p:sp>
        <p:nvSpPr>
          <p:cNvPr id="13" name="QB_5_AN.61_1#c5ac65daf.blank?pid=ae0719e57&amp;color=0,55,96&amp;vpa=28&amp;vtp=1&amp;bbb=1"/>
          <p:cNvSpPr/>
          <p:nvPr/>
        </p:nvSpPr>
        <p:spPr>
          <a:xfrm>
            <a:off x="8608282" y="4017010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endParaRPr lang="en-US" altLang="zh-CN" dirty="0"/>
          </a:p>
        </p:txBody>
      </p:sp>
      <p:sp>
        <p:nvSpPr>
          <p:cNvPr id="14" name="QB_5_AN.62_1#c5ac65daf.blank?pid=ae0719e57&amp;color=0,55,96&amp;vpa=29&amp;vtp=1&amp;bbb=1"/>
          <p:cNvSpPr/>
          <p:nvPr/>
        </p:nvSpPr>
        <p:spPr>
          <a:xfrm>
            <a:off x="9294082" y="400431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reality</a:t>
            </a:r>
            <a:endParaRPr lang="en-US" altLang="zh-CN" dirty="0"/>
          </a:p>
        </p:txBody>
      </p:sp>
      <p:sp>
        <p:nvSpPr>
          <p:cNvPr id="15" name="QB_5_BD.63_1#2934f6037?sp=1&amp;pid=ae0719e57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4.刚刚跟我谈话的那位女士来自法国。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France.</a:t>
            </a:r>
            <a:endParaRPr lang="en-US" altLang="zh-CN" sz="1800" dirty="0"/>
          </a:p>
        </p:txBody>
      </p:sp>
      <p:sp>
        <p:nvSpPr>
          <p:cNvPr id="16" name="QB_5_AN.64_1#2934f6037.blank?pid=ae0719e57&amp;color=0,55,96&amp;vpa=30&amp;vtp=1&amp;bbb=1"/>
          <p:cNvSpPr/>
          <p:nvPr/>
        </p:nvSpPr>
        <p:spPr>
          <a:xfrm>
            <a:off x="1727676" y="4836795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with/to</a:t>
            </a:r>
            <a:endParaRPr lang="en-US" altLang="zh-CN" dirty="0"/>
          </a:p>
        </p:txBody>
      </p:sp>
      <p:sp>
        <p:nvSpPr>
          <p:cNvPr id="17" name="QB_5_AN.65_1#2934f6037.blank?pid=ae0719e57&amp;color=0,55,96&amp;vpa=31&amp;vtp=1&amp;bbb=1"/>
          <p:cNvSpPr/>
          <p:nvPr/>
        </p:nvSpPr>
        <p:spPr>
          <a:xfrm>
            <a:off x="2680176" y="4836795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</a:t>
            </a:r>
            <a:endParaRPr lang="en-US" altLang="zh-CN" dirty="0"/>
          </a:p>
        </p:txBody>
      </p:sp>
      <p:sp>
        <p:nvSpPr>
          <p:cNvPr id="18" name="QB_5_BD.66_1#c6abbb5c3?sp=1&amp;pid=ae0719e57&amp;color=0,55,96&amp;vtp=1&amp;bbb=1"/>
          <p:cNvSpPr/>
          <p:nvPr/>
        </p:nvSpPr>
        <p:spPr>
          <a:xfrm>
            <a:off x="502920" y="52889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5.杨利伟是中国第一位进入太空的航天员。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Liwei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astronaut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19" name="QB_5_AN.67_1#c6abbb5c3.blank?pid=ae0719e57&amp;color=0,55,96&amp;vpa=32&amp;vtp=1&amp;bbb=1"/>
          <p:cNvSpPr/>
          <p:nvPr/>
        </p:nvSpPr>
        <p:spPr>
          <a:xfrm>
            <a:off x="4413091" y="56565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0" name="QB_5_AN.68_1#c6abbb5c3.blank?pid=ae0719e57&amp;color=0,55,96&amp;vpa=33&amp;vtp=1&amp;bbb=1"/>
          <p:cNvSpPr/>
          <p:nvPr/>
        </p:nvSpPr>
        <p:spPr>
          <a:xfrm>
            <a:off x="4895691" y="5656580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enter</a:t>
            </a:r>
            <a:endParaRPr lang="en-US" altLang="zh-CN" dirty="0"/>
          </a:p>
        </p:txBody>
      </p:sp>
      <p:sp>
        <p:nvSpPr>
          <p:cNvPr id="21" name="QB_5_AN.69_1#c6abbb5c3.blank?pid=ae0719e57&amp;color=0,55,96&amp;vpa=34&amp;vtp=1&amp;bbb=1"/>
          <p:cNvSpPr/>
          <p:nvPr/>
        </p:nvSpPr>
        <p:spPr>
          <a:xfrm>
            <a:off x="5670391" y="564388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1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1808</Words>
  <Application>Microsoft Office PowerPoint</Application>
  <PresentationFormat>宽屏</PresentationFormat>
  <Paragraphs>210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2024-10-09T03:38:13Z</dcterms:created>
  <dcterms:modified xsi:type="dcterms:W3CDTF">2024-10-09T03:41:38Z</dcterms:modified>
  <cp:category/>
  <cp:contentStatus/>
</cp:coreProperties>
</file>